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3" r:id="rId1"/>
  </p:sldMasterIdLst>
  <p:notesMasterIdLst>
    <p:notesMasterId r:id="rId16"/>
  </p:notesMasterIdLst>
  <p:sldIdLst>
    <p:sldId id="256" r:id="rId2"/>
    <p:sldId id="275" r:id="rId3"/>
    <p:sldId id="272" r:id="rId4"/>
    <p:sldId id="266" r:id="rId5"/>
    <p:sldId id="259" r:id="rId6"/>
    <p:sldId id="271" r:id="rId7"/>
    <p:sldId id="257" r:id="rId8"/>
    <p:sldId id="264" r:id="rId9"/>
    <p:sldId id="273" r:id="rId10"/>
    <p:sldId id="262" r:id="rId11"/>
    <p:sldId id="258" r:id="rId12"/>
    <p:sldId id="260" r:id="rId13"/>
    <p:sldId id="269" r:id="rId14"/>
    <p:sldId id="274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31AD322-54DA-3E46-B117-2FF8F8AEF481}">
          <p14:sldIdLst>
            <p14:sldId id="256"/>
            <p14:sldId id="275"/>
            <p14:sldId id="272"/>
            <p14:sldId id="266"/>
            <p14:sldId id="259"/>
            <p14:sldId id="271"/>
            <p14:sldId id="257"/>
            <p14:sldId id="264"/>
            <p14:sldId id="273"/>
            <p14:sldId id="262"/>
            <p14:sldId id="258"/>
            <p14:sldId id="260"/>
            <p14:sldId id="269"/>
            <p14:sldId id="2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963"/>
    <p:restoredTop sz="96327"/>
  </p:normalViewPr>
  <p:slideViewPr>
    <p:cSldViewPr snapToGrid="0" snapToObjects="1">
      <p:cViewPr>
        <p:scale>
          <a:sx n="110" d="100"/>
          <a:sy n="110" d="100"/>
        </p:scale>
        <p:origin x="1184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jpeg>
</file>

<file path=ppt/media/image2.png>
</file>

<file path=ppt/media/image3.sv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0747B3-051D-0744-A1DC-5E95105860B8}" type="datetimeFigureOut">
              <a:rPr lang="en-US" smtClean="0"/>
              <a:t>11/5/21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314774-2260-4545-A459-E4A8CC85D1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088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314774-2260-4545-A459-E4A8CC85D15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953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75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48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30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325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51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967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124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90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96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547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033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11/5/21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759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82950D9A-4705-4314-961A-4F88B2CE4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B13969F2-ED52-4E5C-B3FC-01E01B8B9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2"/>
            <a:ext cx="12192000" cy="68573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6612E0-28E8-4D4B-8924-550655F965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870" y="749595"/>
            <a:ext cx="5645888" cy="3902149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Is data science a good career?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6E00B1-D321-BF46-A81A-C17E58A64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29072" y="4678829"/>
            <a:ext cx="2427920" cy="1443715"/>
          </a:xfrm>
        </p:spPr>
        <p:txBody>
          <a:bodyPr anchor="b">
            <a:normAutofit fontScale="77500" lnSpcReduction="20000"/>
          </a:bodyPr>
          <a:lstStyle/>
          <a:p>
            <a:pPr algn="l"/>
            <a:r>
              <a:rPr lang="en-US" i="1" dirty="0">
                <a:solidFill>
                  <a:schemeClr val="tx1"/>
                </a:solidFill>
              </a:rPr>
              <a:t>Presented by: </a:t>
            </a:r>
            <a:r>
              <a:rPr lang="en-US" i="1" dirty="0" err="1">
                <a:solidFill>
                  <a:schemeClr val="tx1"/>
                </a:solidFill>
              </a:rPr>
              <a:t>manuel</a:t>
            </a:r>
            <a:r>
              <a:rPr lang="en-US" i="1" dirty="0">
                <a:solidFill>
                  <a:schemeClr val="tx1"/>
                </a:solidFill>
              </a:rPr>
              <a:t> Cervantes, Ankita Gautam, Stephen Lane, Lorena Martinez, Joel Navarro</a:t>
            </a:r>
          </a:p>
        </p:txBody>
      </p:sp>
      <p:pic>
        <p:nvPicPr>
          <p:cNvPr id="14" name="Picture 3" descr="Abstract particle graph background">
            <a:extLst>
              <a:ext uri="{FF2B5EF4-FFF2-40B4-BE49-F238E27FC236}">
                <a16:creationId xmlns:a16="http://schemas.microsoft.com/office/drawing/2014/main" id="{669844B5-C82D-42E8-AA25-889C199DED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3" r="19357" b="2"/>
          <a:stretch/>
        </p:blipFill>
        <p:spPr>
          <a:xfrm>
            <a:off x="5879804" y="-6350"/>
            <a:ext cx="6312196" cy="6874330"/>
          </a:xfrm>
          <a:custGeom>
            <a:avLst/>
            <a:gdLst/>
            <a:ahLst/>
            <a:cxnLst/>
            <a:rect l="l" t="t" r="r" b="b"/>
            <a:pathLst>
              <a:path w="6312196" h="6874330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</p:spPr>
      </p:pic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634715" y="0"/>
            <a:ext cx="914401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1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30D3AAC-83F2-4C40-9627-05AACAB81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314457"/>
            <a:ext cx="9906000" cy="485171"/>
          </a:xfrm>
        </p:spPr>
        <p:txBody>
          <a:bodyPr>
            <a:normAutofit fontScale="90000"/>
          </a:bodyPr>
          <a:lstStyle/>
          <a:p>
            <a:r>
              <a:rPr lang="en-US" dirty="0"/>
              <a:t>TOP 10 job titles on glass door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94CB8AA-9A19-374C-B78E-5D5ED2667C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4305" y="927342"/>
            <a:ext cx="9587696" cy="4444297"/>
          </a:xfrm>
          <a:prstGeom prst="rect">
            <a:avLst/>
          </a:prstGeom>
        </p:spPr>
      </p:pic>
      <p:graphicFrame>
        <p:nvGraphicFramePr>
          <p:cNvPr id="18" name="Table 18">
            <a:extLst>
              <a:ext uri="{FF2B5EF4-FFF2-40B4-BE49-F238E27FC236}">
                <a16:creationId xmlns:a16="http://schemas.microsoft.com/office/drawing/2014/main" id="{F22CA0B6-9027-F746-9F13-5094A167AD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7324817"/>
              </p:ext>
            </p:extLst>
          </p:nvPr>
        </p:nvGraphicFramePr>
        <p:xfrm>
          <a:off x="231494" y="1498921"/>
          <a:ext cx="2627453" cy="3322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5569">
                  <a:extLst>
                    <a:ext uri="{9D8B030D-6E8A-4147-A177-3AD203B41FA5}">
                      <a16:colId xmlns:a16="http://schemas.microsoft.com/office/drawing/2014/main" val="1595228169"/>
                    </a:ext>
                  </a:extLst>
                </a:gridCol>
                <a:gridCol w="601884">
                  <a:extLst>
                    <a:ext uri="{9D8B030D-6E8A-4147-A177-3AD203B41FA5}">
                      <a16:colId xmlns:a16="http://schemas.microsoft.com/office/drawing/2014/main" val="24196142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Job Title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>
                          <a:solidFill>
                            <a:schemeClr val="tx1"/>
                          </a:solidFill>
                        </a:rPr>
                        <a:t>#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5796969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Data Scientist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274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44128768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Data Engineer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260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157373"/>
                  </a:ext>
                </a:extLst>
              </a:tr>
              <a:tr h="157296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Sr Data Scientist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1672726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Machine Learning Engineer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792775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Sr Data Analyst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1287422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Big Data Engineer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41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2180783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Business Intelligence Analyst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39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8027246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Sr Data Engineer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37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6464307"/>
                  </a:ext>
                </a:extLst>
              </a:tr>
              <a:tr h="303414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Lead Data Scientist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23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14741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7111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15F0A9D0-BB35-4CAB-B92D-E061B9D8E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52F5DE35-776B-4C7D-AF2E-514E68BDD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0"/>
            <a:ext cx="698360" cy="57024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4A65E4E8-1272-4386-BDFE-0129D7A7E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9642143" y="0"/>
            <a:ext cx="2549857" cy="207446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A6515F51-DBC6-42B8-9C34-749F69BB6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97737" y="0"/>
            <a:ext cx="1294263" cy="599136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A65D8DE2-1B21-3647-A257-0AE1AE821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320" y="215535"/>
            <a:ext cx="10529048" cy="675169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  Who needs data scientists? 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873F5967-4993-405D-A3E6-84DCEFF44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2403086" cy="103723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A3A523CC-BD6C-4A0D-B9DB-1DC2CE1E2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807758" y="5501473"/>
            <a:ext cx="5455709" cy="135652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71ACEA7-F5BA-434C-B1E4-6A567D69E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0340" y="1081945"/>
            <a:ext cx="7405767" cy="57024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ADBE66-FF0F-FE44-97D6-B0146487998B}"/>
              </a:ext>
            </a:extLst>
          </p:cNvPr>
          <p:cNvSpPr txBox="1"/>
          <p:nvPr/>
        </p:nvSpPr>
        <p:spPr>
          <a:xfrm>
            <a:off x="3959157" y="199417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AutoShape 6">
            <a:extLst>
              <a:ext uri="{FF2B5EF4-FFF2-40B4-BE49-F238E27FC236}">
                <a16:creationId xmlns:a16="http://schemas.microsoft.com/office/drawing/2014/main" id="{52D284A3-17AF-B14A-9173-A466CA2B73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355BC12-B06A-FF4F-83FB-F1A12AABA4A6}"/>
              </a:ext>
            </a:extLst>
          </p:cNvPr>
          <p:cNvSpPr txBox="1"/>
          <p:nvPr/>
        </p:nvSpPr>
        <p:spPr>
          <a:xfrm>
            <a:off x="708602" y="1493102"/>
            <a:ext cx="321113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 Industries Hiring Data Scientists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22" name="Table 23">
            <a:extLst>
              <a:ext uri="{FF2B5EF4-FFF2-40B4-BE49-F238E27FC236}">
                <a16:creationId xmlns:a16="http://schemas.microsoft.com/office/drawing/2014/main" id="{92AE0E6B-5171-BF43-B60A-DC01D0B7F9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1298637"/>
              </p:ext>
            </p:extLst>
          </p:nvPr>
        </p:nvGraphicFramePr>
        <p:xfrm>
          <a:off x="572027" y="1493102"/>
          <a:ext cx="3808071" cy="4254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62634">
                  <a:extLst>
                    <a:ext uri="{9D8B030D-6E8A-4147-A177-3AD203B41FA5}">
                      <a16:colId xmlns:a16="http://schemas.microsoft.com/office/drawing/2014/main" val="960616062"/>
                    </a:ext>
                  </a:extLst>
                </a:gridCol>
                <a:gridCol w="845437">
                  <a:extLst>
                    <a:ext uri="{9D8B030D-6E8A-4147-A177-3AD203B41FA5}">
                      <a16:colId xmlns:a16="http://schemas.microsoft.com/office/drawing/2014/main" val="1668982917"/>
                    </a:ext>
                  </a:extLst>
                </a:gridCol>
              </a:tblGrid>
              <a:tr h="174787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Industry Sectors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</a:rPr>
                        <a:t>Count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309649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IT Services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472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3790227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Staffing &amp; Outsourcing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313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3881849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Biotech &amp; Pharmaceuticals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293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968263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Computer Hardware &amp; Software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264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6062023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Internet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238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778868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Health Care Services &amp; Hospitals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197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6260196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Consulting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166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1000005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Enterprise Software &amp; Network Solutions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150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2797812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Investment Banking &amp; Asset Management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109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0110554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Advertising &amp; Marketing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93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1441033"/>
                  </a:ext>
                </a:extLst>
              </a:tr>
              <a:tr h="325856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Insurance Carriers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91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5361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Colleges &amp; Universities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84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250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0032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15F0A9D0-BB35-4CAB-B92D-E061B9D8E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2F5DE35-776B-4C7D-AF2E-514E68BDD2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0"/>
            <a:ext cx="698360" cy="57024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A65E4E8-1272-4386-BDFE-0129D7A7E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9642143" y="0"/>
            <a:ext cx="2549857" cy="207446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A6515F51-DBC6-42B8-9C34-749F69BB6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897737" y="0"/>
            <a:ext cx="1294263" cy="599136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0">
            <a:extLst>
              <a:ext uri="{FF2B5EF4-FFF2-40B4-BE49-F238E27FC236}">
                <a16:creationId xmlns:a16="http://schemas.microsoft.com/office/drawing/2014/main" id="{D49A5423-6547-4A49-AB59-F50C04570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140" y="451524"/>
            <a:ext cx="11557151" cy="10450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Choose Your Preferred Method of Learning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73F5967-4993-405D-A3E6-84DCEFF44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2403086" cy="103723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51985B14-7F43-CB46-A8E8-4B9FDAC67AF4}"/>
              </a:ext>
            </a:extLst>
          </p:cNvPr>
          <p:cNvSpPr txBox="1"/>
          <p:nvPr/>
        </p:nvSpPr>
        <p:spPr>
          <a:xfrm>
            <a:off x="1129553" y="2549893"/>
            <a:ext cx="2971234" cy="24690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Degree</a:t>
            </a: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Boot Camps</a:t>
            </a: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Certified Programs</a:t>
            </a:r>
          </a:p>
          <a:p>
            <a:pPr marL="285750" indent="-228600" defTabSz="914400">
              <a:spcAft>
                <a:spcPts val="600"/>
              </a:spcAft>
              <a:buSzPct val="800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3A523CC-BD6C-4A0D-B9DB-1DC2CE1E2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807758" y="5501473"/>
            <a:ext cx="5455709" cy="135652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05FC094-F572-7C4D-99E3-5C992DD00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6195" y="1787360"/>
            <a:ext cx="6703564" cy="430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740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376B12-5165-5946-BEBC-FD1DD0499E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280" y="627819"/>
            <a:ext cx="10248760" cy="503713"/>
          </a:xfrm>
        </p:spPr>
        <p:txBody>
          <a:bodyPr anchor="ctr">
            <a:normAutofit fontScale="90000"/>
          </a:bodyPr>
          <a:lstStyle/>
          <a:p>
            <a:r>
              <a:rPr lang="en-US" sz="4000" dirty="0"/>
              <a:t>How do you become a Data Scientist?</a:t>
            </a:r>
            <a:br>
              <a:rPr lang="en-US" dirty="0"/>
            </a:br>
            <a:endParaRPr lang="en-US" dirty="0"/>
          </a:p>
        </p:txBody>
      </p:sp>
      <p:sp>
        <p:nvSpPr>
          <p:cNvPr id="5" name="AutoShape 2">
            <a:extLst>
              <a:ext uri="{FF2B5EF4-FFF2-40B4-BE49-F238E27FC236}">
                <a16:creationId xmlns:a16="http://schemas.microsoft.com/office/drawing/2014/main" id="{D93EB1B4-4865-C14D-903D-BB8ACDDF3336}"/>
              </a:ext>
            </a:extLst>
          </p:cNvPr>
          <p:cNvSpPr>
            <a:spLocks noGrp="1" noChangeAspect="1" noChangeArrowheads="1"/>
          </p:cNvSpPr>
          <p:nvPr>
            <p:ph type="body" sz="half" idx="2"/>
          </p:nvPr>
        </p:nvSpPr>
        <p:spPr bwMode="auto">
          <a:xfrm>
            <a:off x="478421" y="2190500"/>
            <a:ext cx="3750577" cy="2731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2" anchor="t" anchorCtr="0" compatLnSpc="1">
            <a:prstTxWarp prst="textNoShape">
              <a:avLst/>
            </a:prstTxWarp>
            <a:norm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Python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SQL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Scala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Julia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JavaScript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C/C++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Mat Lab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Excel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Machine Language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HTML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Swift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SAS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6C3C61-B506-E545-B2F5-A9BECA6D4C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5931" y="1190411"/>
            <a:ext cx="7727648" cy="50397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14F5F06-D5A3-9F42-8EF6-DDD3A276ACB9}"/>
              </a:ext>
            </a:extLst>
          </p:cNvPr>
          <p:cNvSpPr txBox="1"/>
          <p:nvPr/>
        </p:nvSpPr>
        <p:spPr>
          <a:xfrm>
            <a:off x="1661303" y="1669956"/>
            <a:ext cx="1909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Required Skills</a:t>
            </a:r>
          </a:p>
        </p:txBody>
      </p:sp>
    </p:spTree>
    <p:extLst>
      <p:ext uri="{BB962C8B-B14F-4D97-AF65-F5344CB8AC3E}">
        <p14:creationId xmlns:p14="http://schemas.microsoft.com/office/powerpoint/2010/main" val="624330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EA7F080-66B6-4D4F-8909-FD5B7CA8A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103" y="614424"/>
            <a:ext cx="9906000" cy="1382156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BA538E-F2D6-A549-831B-46E3A77E4E42}"/>
              </a:ext>
            </a:extLst>
          </p:cNvPr>
          <p:cNvSpPr txBox="1"/>
          <p:nvPr/>
        </p:nvSpPr>
        <p:spPr>
          <a:xfrm>
            <a:off x="983848" y="2141316"/>
            <a:ext cx="989635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 career field has a high average and maximum salary potential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are no shortage of opportunities people who enter the career field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Texas seemed to have abundant jobs in major cities, with Austin, TX being the highest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reach the higher end of the pay scale applicants may need to seek at least a bachelor’s degree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Excel, Python and SQL knowledge are the most demanded skill sets</a:t>
            </a:r>
          </a:p>
        </p:txBody>
      </p:sp>
    </p:spTree>
    <p:extLst>
      <p:ext uri="{BB962C8B-B14F-4D97-AF65-F5344CB8AC3E}">
        <p14:creationId xmlns:p14="http://schemas.microsoft.com/office/powerpoint/2010/main" val="3306216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001C8-71F1-524E-8065-E640960E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FF1F5B-D876-2945-9D7C-D245C1218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sz="3600" dirty="0"/>
              <a:t>Hypothesis </a:t>
            </a:r>
          </a:p>
          <a:p>
            <a:r>
              <a:rPr lang="en-US" sz="3600" dirty="0"/>
              <a:t>Data Cleanup </a:t>
            </a:r>
          </a:p>
          <a:p>
            <a:r>
              <a:rPr lang="en-US" sz="3600" dirty="0"/>
              <a:t>Data Analysis</a:t>
            </a:r>
          </a:p>
          <a:p>
            <a:r>
              <a:rPr lang="en-US" sz="3600" dirty="0"/>
              <a:t>Conclusion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604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FD478-D1DB-4449-88CD-29735E423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4B55F-4111-744D-8FC2-F13C4ED7C9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882" y="1997980"/>
            <a:ext cx="10362235" cy="4024424"/>
          </a:xfrm>
        </p:spPr>
        <p:txBody>
          <a:bodyPr>
            <a:normAutofit/>
          </a:bodyPr>
          <a:lstStyle/>
          <a:p>
            <a:pPr>
              <a:buSzPct val="100000"/>
            </a:pPr>
            <a:r>
              <a:rPr lang="en-US" dirty="0"/>
              <a:t>Hypothesis: The data career field is an emerging field with good salary and job prospects</a:t>
            </a:r>
          </a:p>
          <a:p>
            <a:pPr>
              <a:buSzPct val="100000"/>
            </a:pPr>
            <a:r>
              <a:rPr lang="en-US" dirty="0"/>
              <a:t>Analysis will include data from Glassdoor and Department of Labor exploring the following areas:</a:t>
            </a:r>
          </a:p>
          <a:p>
            <a:pPr lvl="1"/>
            <a:r>
              <a:rPr lang="en-US" dirty="0"/>
              <a:t>Education and experience required</a:t>
            </a:r>
          </a:p>
          <a:p>
            <a:pPr lvl="1"/>
            <a:r>
              <a:rPr lang="en-US" dirty="0"/>
              <a:t>Salary</a:t>
            </a:r>
          </a:p>
          <a:p>
            <a:pPr lvl="1"/>
            <a:r>
              <a:rPr lang="en-US" dirty="0"/>
              <a:t>Industry areas </a:t>
            </a:r>
          </a:p>
          <a:p>
            <a:pPr lvl="1"/>
            <a:r>
              <a:rPr lang="en-US" dirty="0"/>
              <a:t>Job locations</a:t>
            </a:r>
          </a:p>
          <a:p>
            <a:pPr lvl="1"/>
            <a:r>
              <a:rPr lang="en-US" dirty="0"/>
              <a:t>Demand knowledge or experience with different program languages</a:t>
            </a:r>
          </a:p>
        </p:txBody>
      </p:sp>
    </p:spTree>
    <p:extLst>
      <p:ext uri="{BB962C8B-B14F-4D97-AF65-F5344CB8AC3E}">
        <p14:creationId xmlns:p14="http://schemas.microsoft.com/office/powerpoint/2010/main" val="16952062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D16DE02-C2C8-477C-9FD7-70A983BDE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13AF29F-D5EC-4489-BF8F-3B356C5972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3"/>
            <a:ext cx="12192000" cy="200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0173A01-F891-430E-B39E-483E711B2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E0363E9-7CD0-497E-88D7-9401364903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78117" y="0"/>
            <a:ext cx="340591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CCD4B14-FFCC-4CE5-BC9D-DF47AA1AD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1150" y="1171094"/>
            <a:ext cx="4860850" cy="8240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5DED734-54E5-48ED-AEE6-165F24827C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968704" y="0"/>
            <a:ext cx="2147217" cy="199511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5217C07-BD50-494B-80E2-5F537C00EA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9553" y="584791"/>
            <a:ext cx="10064376" cy="108684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Data &amp; Clean up process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4222167-616B-448F-A79B-219A4FD3DD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94353" y="0"/>
            <a:ext cx="239059" cy="200955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42BB5-1F42-6A4B-B5B6-A7BD68AE4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2710" y="2255776"/>
            <a:ext cx="5831833" cy="3824906"/>
          </a:xfrm>
        </p:spPr>
        <p:txBody>
          <a:bodyPr anchor="ctr">
            <a:normAutofit/>
          </a:bodyPr>
          <a:lstStyle/>
          <a:p>
            <a:r>
              <a:rPr lang="en-US" dirty="0"/>
              <a:t>Kaggle</a:t>
            </a:r>
          </a:p>
          <a:p>
            <a:pPr lvl="1"/>
            <a:r>
              <a:rPr lang="en-US" dirty="0"/>
              <a:t>Glass door dataset</a:t>
            </a:r>
          </a:p>
          <a:p>
            <a:pPr lvl="1"/>
            <a:r>
              <a:rPr lang="en-US" dirty="0"/>
              <a:t>Time Period: 2018 – 2020 (Pre-Pandemic)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Department of Labor website</a:t>
            </a:r>
          </a:p>
          <a:p>
            <a:pPr lvl="1"/>
            <a:r>
              <a:rPr lang="en-US" dirty="0"/>
              <a:t>Multiple datasets</a:t>
            </a:r>
          </a:p>
          <a:p>
            <a:pPr lvl="1"/>
            <a:r>
              <a:rPr lang="en-US" dirty="0"/>
              <a:t>Time Period: 2020</a:t>
            </a:r>
          </a:p>
        </p:txBody>
      </p:sp>
      <p:pic>
        <p:nvPicPr>
          <p:cNvPr id="26" name="Graphic 25" descr="Mop and bucket">
            <a:extLst>
              <a:ext uri="{FF2B5EF4-FFF2-40B4-BE49-F238E27FC236}">
                <a16:creationId xmlns:a16="http://schemas.microsoft.com/office/drawing/2014/main" id="{4235FA58-409B-48E0-809B-8418209720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57252" y="2458528"/>
            <a:ext cx="3866071" cy="386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143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2" name="Rectangle 121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3D47A841-EAD2-7A4F-A078-A1468ABD0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488" y="337180"/>
            <a:ext cx="10274327" cy="9988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5400" dirty="0"/>
              <a:t>Where Are the Jobs? 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42E889C-BF1F-40B2-86C2-92153DB7E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638034" y="0"/>
            <a:ext cx="6553966" cy="3542616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8557940A-71CE-48E1-BD71-2BEF15613C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851108" y="4783369"/>
            <a:ext cx="5340893" cy="20746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4777C915-01E5-4C85-B3BF-7BF7CC3FE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10021640" y="0"/>
            <a:ext cx="1268175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F2185571-AC76-3C47-B250-2C67F15AA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551" y="1397036"/>
            <a:ext cx="8335656" cy="4355379"/>
          </a:xfrm>
          <a:prstGeom prst="rect">
            <a:avLst/>
          </a:prstGeom>
        </p:spPr>
      </p:pic>
      <p:sp>
        <p:nvSpPr>
          <p:cNvPr id="7" name="AutoShape 6">
            <a:extLst>
              <a:ext uri="{FF2B5EF4-FFF2-40B4-BE49-F238E27FC236}">
                <a16:creationId xmlns:a16="http://schemas.microsoft.com/office/drawing/2014/main" id="{0B3E4A47-D5EF-BB48-B091-0DD4ACFDFD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AutoShape 8">
            <a:extLst>
              <a:ext uri="{FF2B5EF4-FFF2-40B4-BE49-F238E27FC236}">
                <a16:creationId xmlns:a16="http://schemas.microsoft.com/office/drawing/2014/main" id="{DB1352E2-1C2C-EF44-9B74-05FBB027A7B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449446" y="3665784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25" name="Table 26">
            <a:extLst>
              <a:ext uri="{FF2B5EF4-FFF2-40B4-BE49-F238E27FC236}">
                <a16:creationId xmlns:a16="http://schemas.microsoft.com/office/drawing/2014/main" id="{95559D94-2DDE-D04C-AE37-D3B6BF3108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8971535"/>
              </p:ext>
            </p:extLst>
          </p:nvPr>
        </p:nvGraphicFramePr>
        <p:xfrm>
          <a:off x="8913669" y="1518251"/>
          <a:ext cx="2975857" cy="409682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0397">
                  <a:extLst>
                    <a:ext uri="{9D8B030D-6E8A-4147-A177-3AD203B41FA5}">
                      <a16:colId xmlns:a16="http://schemas.microsoft.com/office/drawing/2014/main" val="225756064"/>
                    </a:ext>
                  </a:extLst>
                </a:gridCol>
                <a:gridCol w="1355460">
                  <a:extLst>
                    <a:ext uri="{9D8B030D-6E8A-4147-A177-3AD203B41FA5}">
                      <a16:colId xmlns:a16="http://schemas.microsoft.com/office/drawing/2014/main" val="476331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 City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Job Count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33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Austin, TX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345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564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Chicago, IL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330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2004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San Diego, CA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304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6966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New York, NY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303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87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Houston, TX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219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6371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Philadelphia, PA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210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3654866"/>
                  </a:ext>
                </a:extLst>
              </a:tr>
              <a:tr h="393501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Los Angeles, CA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206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01049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Dallas, TX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180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69889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San Antonio, TX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177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9690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Phoenix, AZ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165</a:t>
                      </a:r>
                    </a:p>
                  </a:txBody>
                  <a:tcPr>
                    <a:solidFill>
                      <a:schemeClr val="accent2">
                        <a:lumMod val="20000"/>
                        <a:lumOff val="80000"/>
                        <a:alpha val="43573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4527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5184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6F11434-9D4B-C14D-9EB6-3EA392771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Let’s look at Texas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705DF1AC-42C6-4D44-8F12-4FDD3CFD5A6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1284790" y="1907762"/>
            <a:ext cx="4964530" cy="4261543"/>
          </a:xfrm>
          <a:prstGeom prst="rect">
            <a:avLst/>
          </a:prstGeom>
        </p:spPr>
      </p:pic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2B16BA38-1EFE-FB40-BAF3-775369173D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9981405"/>
              </p:ext>
            </p:extLst>
          </p:nvPr>
        </p:nvGraphicFramePr>
        <p:xfrm>
          <a:off x="7118708" y="2504440"/>
          <a:ext cx="2975857" cy="184912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667462">
                  <a:extLst>
                    <a:ext uri="{9D8B030D-6E8A-4147-A177-3AD203B41FA5}">
                      <a16:colId xmlns:a16="http://schemas.microsoft.com/office/drawing/2014/main" val="3419977376"/>
                    </a:ext>
                  </a:extLst>
                </a:gridCol>
                <a:gridCol w="1308395">
                  <a:extLst>
                    <a:ext uri="{9D8B030D-6E8A-4147-A177-3AD203B41FA5}">
                      <a16:colId xmlns:a16="http://schemas.microsoft.com/office/drawing/2014/main" val="12977280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 Texas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tx1"/>
                          </a:solidFill>
                        </a:rPr>
                        <a:t>Job Count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0146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Austin,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345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55810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Houston,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219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1535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Dallas,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180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4924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San Antonio, TX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177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7049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0174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6" name="Straight Connector 26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28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30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32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34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36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38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3" name="Rectangle 40">
            <a:extLst>
              <a:ext uri="{FF2B5EF4-FFF2-40B4-BE49-F238E27FC236}">
                <a16:creationId xmlns:a16="http://schemas.microsoft.com/office/drawing/2014/main" id="{2B78D151-52A1-46B3-8374-570DA802E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23">
            <a:extLst>
              <a:ext uri="{FF2B5EF4-FFF2-40B4-BE49-F238E27FC236}">
                <a16:creationId xmlns:a16="http://schemas.microsoft.com/office/drawing/2014/main" id="{38572CB4-198F-40EB-A56D-65D841A38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478" y="-11084"/>
            <a:ext cx="7384765" cy="6895884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  <a:gd name="connsiteX0" fmla="*/ 2323794 w 6699211"/>
              <a:gd name="connsiteY0" fmla="*/ 54619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323794 w 6699211"/>
              <a:gd name="connsiteY4" fmla="*/ 54619 h 6857998"/>
              <a:gd name="connsiteX0" fmla="*/ 2323794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2323794 w 6699211"/>
              <a:gd name="connsiteY4" fmla="*/ 18674 h 6822053"/>
              <a:gd name="connsiteX0" fmla="*/ 2078525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2078525 w 6699211"/>
              <a:gd name="connsiteY4" fmla="*/ 18674 h 6822053"/>
              <a:gd name="connsiteX0" fmla="*/ 1925231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1925231 w 6699211"/>
              <a:gd name="connsiteY4" fmla="*/ 18674 h 6822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22053">
                <a:moveTo>
                  <a:pt x="1925231" y="18674"/>
                </a:moveTo>
                <a:lnTo>
                  <a:pt x="6699211" y="0"/>
                </a:lnTo>
                <a:lnTo>
                  <a:pt x="6699211" y="6822053"/>
                </a:lnTo>
                <a:lnTo>
                  <a:pt x="0" y="6808405"/>
                </a:lnTo>
                <a:lnTo>
                  <a:pt x="1925231" y="1867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CF5F9-5CC0-4146-A2F6-ED74C2A30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003" y="503599"/>
            <a:ext cx="6177713" cy="224828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Typical education and experience </a:t>
            </a:r>
            <a:br>
              <a:rPr lang="en-US" dirty="0"/>
            </a:br>
            <a:r>
              <a:rPr lang="en-US" dirty="0"/>
              <a:t>(dol data)</a:t>
            </a:r>
            <a:endParaRPr lang="en-US" i="1" kern="1200" cap="all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85" name="Straight Connector 44">
            <a:extLst>
              <a:ext uri="{FF2B5EF4-FFF2-40B4-BE49-F238E27FC236}">
                <a16:creationId xmlns:a16="http://schemas.microsoft.com/office/drawing/2014/main" id="{2178E38C-83CD-4BC6-893D-662EF9BFA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70269"/>
            <a:ext cx="8526326" cy="158773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7A2F8D66-B0F5-894B-B3F1-8958A047C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703" y="3430120"/>
            <a:ext cx="5864820" cy="29617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407EE7-1EC8-C14D-B751-38FB0E0DC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7244" y="270864"/>
            <a:ext cx="3488280" cy="3208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61834FC-2628-2E4F-9125-B40115A344BE}"/>
              </a:ext>
            </a:extLst>
          </p:cNvPr>
          <p:cNvSpPr txBox="1"/>
          <p:nvPr/>
        </p:nvSpPr>
        <p:spPr>
          <a:xfrm>
            <a:off x="242785" y="3115795"/>
            <a:ext cx="60794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Not a large demand to have prior experience in the industry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90% of all occupations required some sort of formal education, 60% of which required a Bachelor’s degree</a:t>
            </a:r>
          </a:p>
        </p:txBody>
      </p:sp>
    </p:spTree>
    <p:extLst>
      <p:ext uri="{BB962C8B-B14F-4D97-AF65-F5344CB8AC3E}">
        <p14:creationId xmlns:p14="http://schemas.microsoft.com/office/powerpoint/2010/main" val="17139038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E4A24A01-AFC4-4645-94D3-F03E50A21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9134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How much Do they pay?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7236F356-300D-2A43-BD50-9F7C8754AF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414" y="1764765"/>
            <a:ext cx="9228299" cy="399123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0696EB4-2738-2B4A-B851-F814E6052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782" y="1764765"/>
            <a:ext cx="2237632" cy="326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205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93E2A-B011-CB41-9664-3B9FF3DE9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023" y="735700"/>
            <a:ext cx="9906000" cy="1382156"/>
          </a:xfrm>
        </p:spPr>
        <p:txBody>
          <a:bodyPr/>
          <a:lstStyle/>
          <a:p>
            <a:r>
              <a:rPr lang="en-US" dirty="0"/>
              <a:t>Glassdoor Salary statistics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4789DD-A643-904D-8EE1-257F64247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505" y="2456003"/>
            <a:ext cx="3160925" cy="237069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A38249-6265-1B44-941C-76D7E1D3652B}"/>
              </a:ext>
            </a:extLst>
          </p:cNvPr>
          <p:cNvSpPr txBox="1"/>
          <p:nvPr/>
        </p:nvSpPr>
        <p:spPr>
          <a:xfrm>
            <a:off x="4317355" y="2222028"/>
            <a:ext cx="70673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75%</a:t>
            </a:r>
            <a:r>
              <a:rPr lang="en-US" sz="2400" dirty="0"/>
              <a:t> of the estimated salaries comes from senior level positions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50% </a:t>
            </a:r>
            <a:r>
              <a:rPr lang="en-US" sz="2400" dirty="0"/>
              <a:t>of the estimated salaries mostly consist of positions that are mid-level positions.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25%</a:t>
            </a:r>
            <a:r>
              <a:rPr lang="en-US" sz="2400" dirty="0"/>
              <a:t> of the estimated salaries is entry level positions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The minimum salary is entry level positions that do not require much data analytical skills (i.e., python, VBA, SQL, etc.) </a:t>
            </a:r>
          </a:p>
        </p:txBody>
      </p:sp>
    </p:spTree>
    <p:extLst>
      <p:ext uri="{BB962C8B-B14F-4D97-AF65-F5344CB8AC3E}">
        <p14:creationId xmlns:p14="http://schemas.microsoft.com/office/powerpoint/2010/main" val="1861531348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AnalogousFromRegularSeedRightStep">
      <a:dk1>
        <a:srgbClr val="000000"/>
      </a:dk1>
      <a:lt1>
        <a:srgbClr val="FFFFFF"/>
      </a:lt1>
      <a:dk2>
        <a:srgbClr val="1D2734"/>
      </a:dk2>
      <a:lt2>
        <a:srgbClr val="E8E3E2"/>
      </a:lt2>
      <a:accent1>
        <a:srgbClr val="4CAFC0"/>
      </a:accent1>
      <a:accent2>
        <a:srgbClr val="3B6EB1"/>
      </a:accent2>
      <a:accent3>
        <a:srgbClr val="4D4FC3"/>
      </a:accent3>
      <a:accent4>
        <a:srgbClr val="6A3BB1"/>
      </a:accent4>
      <a:accent5>
        <a:srgbClr val="AE4DC3"/>
      </a:accent5>
      <a:accent6>
        <a:srgbClr val="B13B96"/>
      </a:accent6>
      <a:hlink>
        <a:srgbClr val="BF523F"/>
      </a:hlink>
      <a:folHlink>
        <a:srgbClr val="7F7F7F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454</TotalTime>
  <Words>522</Words>
  <Application>Microsoft Macintosh PowerPoint</Application>
  <PresentationFormat>Widescreen</PresentationFormat>
  <Paragraphs>151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Univers Condensed Light</vt:lpstr>
      <vt:lpstr>Walbaum Display Light</vt:lpstr>
      <vt:lpstr>AngleLinesVTI</vt:lpstr>
      <vt:lpstr>Is data science a good career? </vt:lpstr>
      <vt:lpstr>Presentation outline</vt:lpstr>
      <vt:lpstr>Hypothesis</vt:lpstr>
      <vt:lpstr>Data &amp; Clean up process</vt:lpstr>
      <vt:lpstr>Where Are the Jobs? </vt:lpstr>
      <vt:lpstr>Let’s look at Texas</vt:lpstr>
      <vt:lpstr>Typical education and experience  (dol data)</vt:lpstr>
      <vt:lpstr>How much Do they pay?</vt:lpstr>
      <vt:lpstr>Glassdoor Salary statistics</vt:lpstr>
      <vt:lpstr>TOP 10 job titles on glass door</vt:lpstr>
      <vt:lpstr>  Who needs data scientists? </vt:lpstr>
      <vt:lpstr>Choose Your Preferred Method of Learning</vt:lpstr>
      <vt:lpstr>How do you become a Data Scientist? 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Lorena Martinez</dc:creator>
  <cp:lastModifiedBy>Lorena Martinez</cp:lastModifiedBy>
  <cp:revision>11</cp:revision>
  <dcterms:created xsi:type="dcterms:W3CDTF">2021-11-02T00:52:08Z</dcterms:created>
  <dcterms:modified xsi:type="dcterms:W3CDTF">2021-11-06T04:23:13Z</dcterms:modified>
</cp:coreProperties>
</file>

<file path=docProps/thumbnail.jpeg>
</file>